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  <p15:guide id="2" pos="5760">
          <p15:clr>
            <a:srgbClr val="9AA0A6"/>
          </p15:clr>
        </p15:guide>
        <p15:guide id="3" orient="horz" pos="886">
          <p15:clr>
            <a:srgbClr val="9AA0A6"/>
          </p15:clr>
        </p15:guide>
        <p15:guide id="4" pos="267">
          <p15:clr>
            <a:srgbClr val="9AA0A6"/>
          </p15:clr>
        </p15:guide>
        <p15:guide id="5" orient="horz" pos="271">
          <p15:clr>
            <a:srgbClr val="9AA0A6"/>
          </p15:clr>
        </p15:guide>
        <p15:guide id="6" orient="horz" pos="726">
          <p15:clr>
            <a:srgbClr val="9AA0A6"/>
          </p15:clr>
        </p15:guide>
        <p15:guide id="7" pos="195">
          <p15:clr>
            <a:srgbClr val="9AA0A6"/>
          </p15:clr>
        </p15:guide>
        <p15:guide id="8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5760"/>
        <p:guide pos="886" orient="horz"/>
        <p:guide pos="267"/>
        <p:guide pos="271" orient="horz"/>
        <p:guide pos="726" orient="horz"/>
        <p:guide pos="195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1610c5b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1610c5b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7335228ea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7335228ea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7335228ea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7335228ea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743e11a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743e11a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335228ea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335228ea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1610c5b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1610c5b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7335228ea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7335228ea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7335228ea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7335228ea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335228ea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7335228ea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7335228ea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7335228ea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335228ea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335228ea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7335228ea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7335228ea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hyperlink" Target="https://www.fs.usda.gov/rds/archive/Product/RDS-2013-0009.4/" TargetMode="External"/><Relationship Id="rId10" Type="http://schemas.openxmlformats.org/officeDocument/2006/relationships/hyperlink" Target="https://pubs.usgs.gov/of/2006/1251/" TargetMode="External"/><Relationship Id="rId9" Type="http://schemas.openxmlformats.org/officeDocument/2006/relationships/hyperlink" Target="https://data.ca.gov/dataset/ca-geographic-boundaries" TargetMode="External"/><Relationship Id="rId5" Type="http://schemas.openxmlformats.org/officeDocument/2006/relationships/hyperlink" Target="https://www.parks.ca.gov/?page_id=862" TargetMode="External"/><Relationship Id="rId6" Type="http://schemas.openxmlformats.org/officeDocument/2006/relationships/hyperlink" Target="https://purl.stanford.edu/tc473kk8140" TargetMode="External"/><Relationship Id="rId7" Type="http://schemas.openxmlformats.org/officeDocument/2006/relationships/hyperlink" Target="https://purl.stanford.edu/tr330qq8079" TargetMode="External"/><Relationship Id="rId8" Type="http://schemas.openxmlformats.org/officeDocument/2006/relationships/hyperlink" Target="http://www.uscampgrounds.info/takeit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California </a:t>
            </a:r>
            <a:r>
              <a:rPr lang="en"/>
              <a:t>W</a:t>
            </a:r>
            <a:r>
              <a:rPr lang="en"/>
              <a:t>ildfire </a:t>
            </a:r>
            <a:r>
              <a:rPr lang="en"/>
              <a:t>H</a:t>
            </a:r>
            <a:r>
              <a:rPr lang="en"/>
              <a:t>azard </a:t>
            </a:r>
            <a:r>
              <a:rPr lang="en"/>
              <a:t>C</a:t>
            </a:r>
            <a:r>
              <a:rPr lang="en"/>
              <a:t>orrelation </a:t>
            </a:r>
            <a:r>
              <a:rPr lang="en"/>
              <a:t>P</a:t>
            </a:r>
            <a:r>
              <a:rPr lang="en"/>
              <a:t>roject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Jeffrey Kennedy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50" y="2636675"/>
            <a:ext cx="3638676" cy="257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750" y="2487400"/>
            <a:ext cx="3541452" cy="265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6550" y="0"/>
            <a:ext cx="3436644" cy="257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050" y="-1"/>
            <a:ext cx="3638676" cy="272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0050" y="4309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Results - Hot Spots Analysis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464" y="0"/>
            <a:ext cx="3974526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0062" y="11524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Additionally I added a small function to find the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locations of each type found to be the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closest to the most wildfires.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 360 top 10 locations in California, 8 or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2.22% were in Humboldt County.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Specifically arson and debris burning wildfires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indicating</a:t>
            </a:r>
            <a:r>
              <a:rPr lang="en"/>
              <a:t> Humboldt County has room for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 in these area.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423125" y="4309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Discussion 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175" y="-12"/>
            <a:ext cx="5252502" cy="393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0062" y="11524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Doesn’t </a:t>
            </a:r>
            <a:r>
              <a:rPr lang="en"/>
              <a:t>necessarily</a:t>
            </a:r>
            <a:r>
              <a:rPr lang="en"/>
              <a:t> mean causation.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does seem to be some some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 of pattern.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Further research may be able to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 out other </a:t>
            </a:r>
            <a:r>
              <a:rPr lang="en"/>
              <a:t>possibilities</a:t>
            </a:r>
            <a:r>
              <a:rPr lang="en"/>
              <a:t>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does give an idea of where to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investigate and it shows that there are locations where,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very least, may be impactful to have more wildfire prevention information </a:t>
            </a:r>
            <a:r>
              <a:rPr lang="en"/>
              <a:t>available</a:t>
            </a:r>
            <a:r>
              <a:rPr lang="en"/>
              <a:t> at these </a:t>
            </a:r>
            <a:r>
              <a:rPr lang="en"/>
              <a:t>particular</a:t>
            </a:r>
            <a:r>
              <a:rPr lang="en"/>
              <a:t> locations.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423125" y="4309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and Solutions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0045" y="1152475"/>
            <a:ext cx="87420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Comparing files from two different locations - Create a list of file names,  run through the list.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Speed - Iterating through a list is faster than array / list comprehension; put a function in the list.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When adding to a list unfeasible write to same file without overwriting it - append option, must rewrite and remove at end.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25" y="1455700"/>
            <a:ext cx="70866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250" y="2578150"/>
            <a:ext cx="735217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125" y="3653250"/>
            <a:ext cx="66770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125" y="3954650"/>
            <a:ext cx="710148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23125" y="4309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Background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310050" y="1152475"/>
            <a:ext cx="4968600" cy="32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According to CAL FIRE, 16 of the top 20 most destructive fires in California history have been within the last 20 years.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Of those 1 was caused by </a:t>
            </a:r>
            <a:r>
              <a:rPr lang="en" sz="1200"/>
              <a:t>lightning</a:t>
            </a:r>
            <a:r>
              <a:rPr lang="en" sz="1200"/>
              <a:t>, 4 are either undetermined or still under investigation, and the rest were caused by some interaction with people or </a:t>
            </a:r>
            <a:r>
              <a:rPr lang="en" sz="1200"/>
              <a:t>infrastructure</a:t>
            </a:r>
            <a:r>
              <a:rPr lang="en" sz="1200"/>
              <a:t>.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Current California fire hazard elements are calculated primarily using natural features such as vegetation, topography, weather, and crown fire potential.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This project uses python to look for correlations between human caused wildfires and locations where people frequent in order to lay the foundation for a future fire hazard element based on human-fire interactions.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 short, predict where human-caused fires are likely to occur.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106" y="-35500"/>
            <a:ext cx="3799047" cy="506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 amt="39000"/>
          </a:blip>
          <a:srcRect b="14894" l="4780" r="0" t="11331"/>
          <a:stretch/>
        </p:blipFill>
        <p:spPr>
          <a:xfrm>
            <a:off x="-113075" y="0"/>
            <a:ext cx="96319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type="title"/>
          </p:nvPr>
        </p:nvSpPr>
        <p:spPr>
          <a:xfrm>
            <a:off x="540250" y="4309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310062" y="11524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000"/>
              <a:t>FIRES</a:t>
            </a:r>
            <a:endParaRPr b="1"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USDA Forest Service - Karen C. Short: Spatial wildfire occurrence data for the United States, 1992-2015 (4th Edition)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https://www.fs.usda.gov/rds/archive/Product/RDS-2013-0009.4/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000"/>
              <a:t>LOCATIONS</a:t>
            </a:r>
            <a:endParaRPr b="1"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CA Department of Park and Recreation - California State Park Entry Points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https://www.parks.ca.gov/?page_id=862</a:t>
            </a:r>
            <a:endParaRPr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Caltrans GIS Data - Safety Roadside Rest Areas, California, 2015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https://purl.stanford.edu/tc473kk8140</a:t>
            </a:r>
            <a:endParaRPr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Caltrans GIS Data - Vista Points, California, 2015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https://purl.stanford.edu/tr330qq8079</a:t>
            </a:r>
            <a:endParaRPr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Tom Hillegass - CA Campgrounds	</a:t>
            </a:r>
            <a:endParaRPr sz="10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8"/>
              </a:rPr>
              <a:t>http://www.uscampgrounds.info/takeit.html</a:t>
            </a:r>
            <a:endParaRPr sz="10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000"/>
              <a:t>BOUNDARY</a:t>
            </a:r>
            <a:endParaRPr b="1"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CA Open Data Portal -  CA Geographic Boundaries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9"/>
              </a:rPr>
              <a:t>https://data.ca.gov/dataset/ca-geographic-boundaries</a:t>
            </a:r>
            <a:endParaRPr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NOS80k - Medium resolution digital vector U.S. shoreline.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10"/>
              </a:rPr>
              <a:t>https://pubs.usgs.gov/of/2006/1251/</a:t>
            </a:r>
            <a:endParaRPr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California Lakes (zip)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https://www.wildlife.ca.gov/Data/GIS/Clearinghouse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675" y="523800"/>
            <a:ext cx="4792925" cy="45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0062" y="11524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 Random Points inside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Shapefile.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random points equal to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points each location has: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LOCATION TYPE  	POINTS</a:t>
            </a:r>
            <a:endParaRPr b="1"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Campgrounds 		1300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Vista-Points		146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State Parks		288	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Rest Stops		87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latitude longitude coordinates of each point.</a:t>
            </a:r>
            <a:endParaRPr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423125" y="4309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Monte Carlo Method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675" y="523800"/>
            <a:ext cx="4792925" cy="45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675" y="523825"/>
            <a:ext cx="4792925" cy="4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12" y="11524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Human-caused wildfires,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separated</a:t>
            </a:r>
            <a:r>
              <a:rPr lang="en"/>
              <a:t> by type, also have X,Y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coordinates.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WILDFIRE TYPE  	POINTS</a:t>
            </a:r>
            <a:endParaRPr b="1"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Arson			19636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Campfire		  9516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Children		  6930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Debris			14318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Equipment		39407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Fireworks		    219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Powerline		  1198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Railroad		  1998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Smoking		  5935</a:t>
            </a:r>
            <a:endParaRPr sz="1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423125" y="430900"/>
            <a:ext cx="418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Monte Carlo Method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675" y="523800"/>
            <a:ext cx="4792925" cy="45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675" y="523800"/>
            <a:ext cx="4715625" cy="445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675" y="523813"/>
            <a:ext cx="4792925" cy="452426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11700" y="1152475"/>
            <a:ext cx="85056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distance between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very wildfire point and every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</a:t>
            </a:r>
            <a:r>
              <a:rPr lang="en"/>
              <a:t>a</a:t>
            </a:r>
            <a:r>
              <a:rPr lang="en"/>
              <a:t>tion point</a:t>
            </a:r>
            <a:r>
              <a:rPr lang="en"/>
              <a:t>. 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the closest location point to 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wildfire point.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the all the distances between each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and its closest location.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423125" y="430900"/>
            <a:ext cx="396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Monte Carlo Method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216" y="-348700"/>
            <a:ext cx="54489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152475"/>
            <a:ext cx="85056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 process 1000 times.</a:t>
            </a:r>
            <a:r>
              <a:rPr lang="en"/>
              <a:t> 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know the average distance each wildfire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be from each location if the locations were distributed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randomly.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Compare average of each random run to actual average distance.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</a:t>
            </a:r>
            <a:r>
              <a:rPr lang="en"/>
              <a:t>P value.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P value, reject or accept the null: that this particular location type is no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than random at predicting wildfire.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310050" y="430900"/>
            <a:ext cx="396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Monte Carlo Method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396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Frequency Analysis</a:t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566" y="276925"/>
            <a:ext cx="54489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52475"/>
            <a:ext cx="85056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</a:t>
            </a:r>
            <a:r>
              <a:rPr lang="en"/>
              <a:t> frequency analysis if null is rejected.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Rounds actual distances to nearest </a:t>
            </a:r>
            <a:r>
              <a:rPr lang="en"/>
              <a:t>integer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this feasible.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R value and determine strength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correlation.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null is rejected and correlation strong, graph </a:t>
            </a:r>
            <a:r>
              <a:rPr lang="en"/>
              <a:t>results</a:t>
            </a:r>
            <a:r>
              <a:rPr lang="en"/>
              <a:t>.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23125" y="4309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Results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051" y="273975"/>
            <a:ext cx="5429952" cy="407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0062" y="11524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 the 36 location x wildfire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combination the null was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rejected 23 times.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had low R values, 6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moderate, 1 </a:t>
            </a:r>
            <a:r>
              <a:rPr lang="en"/>
              <a:t>negligible</a:t>
            </a:r>
            <a:r>
              <a:rPr lang="en"/>
              <a:t>, and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r>
              <a:rPr lang="en"/>
              <a:t> </a:t>
            </a:r>
            <a:r>
              <a:rPr lang="en"/>
              <a:t>were highly correlated.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Litmus</a:t>
            </a:r>
            <a:r>
              <a:rPr lang="en"/>
              <a:t> test: Camps and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Campfires must be highly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correlated if results are to be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assumed correct - s</a:t>
            </a:r>
            <a:r>
              <a:rPr lang="en"/>
              <a:t>uccess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